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sz="1400" b="1">
                <a:solidFill>
                  <a:srgbClr val="009DE0"/>
                </a:solidFill>
              </a:rPr>
              <a:t>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10972800" cy="521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sz="1400" b="1">
                <a:solidFill>
                  <a:srgbClr val="009DE0"/>
                </a:solidFill>
              </a:rPr>
              <a:t>• 98,871 orders across 2,001 customers generate about €445,434 in basket revenue.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sz="1400" b="1">
                <a:solidFill>
                  <a:srgbClr val="009DE0"/>
                </a:solidFill>
              </a:rPr>
              <a:t>• Top category by revenue: Crisp &amp; Snacks.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sz="1400" b="1">
                <a:solidFill>
                  <a:srgbClr val="009DE0"/>
                </a:solidFill>
              </a:rPr>
              <a:t>• Chocolate accelerates strongly in late 2023, indicating seasonal demand.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sz="1400" b="1">
                <a:solidFill>
                  <a:srgbClr val="009DE0"/>
                </a:solidFill>
              </a:rPr>
              <a:t>• Crisp &amp; Snacks stays consistently strong; cross-category baskets suggest bundling potential.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sz="1400" b="1">
                <a:solidFill>
                  <a:srgbClr val="009DE0"/>
                </a:solidFill>
              </a:rPr>
              <a:t>• Promo-acquired first customers: 47 first purchases include promo items; 40.4% are promo-only.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Promo Effectiveness: First-Time Customers</a:t>
            </a:r>
          </a:p>
        </p:txBody>
      </p:sp>
      <p:pic>
        <p:nvPicPr>
          <p:cNvPr id="4" name="Picture 3" descr="05_promo_first_tim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498" y="1051560"/>
            <a:ext cx="6141954" cy="4059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Promos contribute first-time customers, but not all first-time orders include promo items.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t>• Key question: do promo-acquired customers buy only discounted items?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Do Promo First-Timers Buy Promo-Only?</a:t>
            </a:r>
          </a:p>
        </p:txBody>
      </p:sp>
      <p:pic>
        <p:nvPicPr>
          <p:cNvPr id="4" name="Picture 3" descr="11_promo_only_first_purch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644" y="1051560"/>
            <a:ext cx="7217663" cy="4059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Among first purchases that included promos: 19/47 are promo-only.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That equals 40.4% promo-only first purchases.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Implication: promos likely attract customers who are price-sensitive; conversion to non-promo demand should be tracked.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Delivery Area &amp; Fee Structure</a:t>
            </a:r>
          </a:p>
        </p:txBody>
      </p:sp>
      <p:pic>
        <p:nvPicPr>
          <p:cNvPr id="4" name="Picture 3" descr="07_delivery_are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217675"/>
            <a:ext cx="11183112" cy="37277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Fee-to-basket ratio varies by distance bucket.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Courier and Wolt service fees materially affect the customer spend experience for small baskets.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Appendix: Methodology &amp; Data Notes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80160"/>
            <a:ext cx="10972800" cy="521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Task 1: dbt + star schema + SCD Type 2 for item attributes at time of purchase.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Task 2: metrics computed from mart tables; charts exported for business-friendly review.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Data quality: duplicate item log rows were deduplicated; missing price values were imputed using last-known value.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Deliverables: final datasets in `output/` + metrics CSVs used for charts.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Category Performance Overview</a:t>
            </a:r>
          </a:p>
        </p:txBody>
      </p:sp>
      <p:pic>
        <p:nvPicPr>
          <p:cNvPr id="4" name="Picture 3" descr="01_category_performa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91631"/>
            <a:ext cx="11183112" cy="39797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Crisp &amp; Snacks leads on both revenue and units.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Chocolate is the key growth driver in H2.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Smaller categories remain opportunities but may need assortment/promotion tuning.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Star Products (by Revenue per Category)</a:t>
            </a:r>
          </a:p>
        </p:txBody>
      </p:sp>
      <p:pic>
        <p:nvPicPr>
          <p:cNvPr id="4" name="Picture 3" descr="02_star_produc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676" y="1051560"/>
            <a:ext cx="6115599" cy="4059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Within every category, a small set of items drives most revenue (Pareto-style concentration).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Star products are the best candidates for targeted promotions and merchandising.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Seasonal Patterns: Monthly Revenue</a:t>
            </a:r>
          </a:p>
        </p:txBody>
      </p:sp>
      <p:pic>
        <p:nvPicPr>
          <p:cNvPr id="4" name="Picture 3" descr="03_monthly_trend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01" y="1051560"/>
            <a:ext cx="9837749" cy="4059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Chocolate shows pronounced growth from around August onwards.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Several smaller confectionary categories shift sharply across mid-year (possible catalog/promo changes).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Underperforming Categories</a:t>
            </a:r>
          </a:p>
        </p:txBody>
      </p:sp>
      <p:pic>
        <p:nvPicPr>
          <p:cNvPr id="4" name="Picture 3" descr="08_weekly_trend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108511"/>
            <a:ext cx="11183112" cy="39460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Underperformers identified by comparing H1 vs H2 2023 revenue by category.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Worst performer: Cookies (66.4% H2 vs H1).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Second worst: Toffee, Fudge &amp; Nougat (109.2% H2 vs H1).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Next step: verify whether the decline aligns with fewer promos, weaker star products, or assortment changes.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Market Basket: Category Co-Purchase</a:t>
            </a:r>
          </a:p>
        </p:txBody>
      </p:sp>
      <p:pic>
        <p:nvPicPr>
          <p:cNvPr id="4" name="Picture 3" descr="04_market_bask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8873" y="1051560"/>
            <a:ext cx="5111204" cy="4059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Orders often include a single category, but meaningful cross-category co-purchases exist.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Promoting the most common co-occurrence pairs could increase basket size.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Weekly Consumption Trends</a:t>
            </a:r>
          </a:p>
        </p:txBody>
      </p:sp>
      <p:pic>
        <p:nvPicPr>
          <p:cNvPr id="4" name="Picture 3" descr="08_weekly_trend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108511"/>
            <a:ext cx="11183112" cy="39460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Weekly revenue curves highlight when each category ramps up or fades.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t>• Use these trends to time promotions and to anticipate shifts in demand.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Consumption by Day of Week</a:t>
            </a:r>
          </a:p>
        </p:txBody>
      </p:sp>
      <p:pic>
        <p:nvPicPr>
          <p:cNvPr id="4" name="Picture 3" descr="09_day_of_wee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921" y="1051560"/>
            <a:ext cx="8175109" cy="4059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Day-of-week patterns are visible when revenue is stacked by category.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This can support promo scheduling and courier capacity planning.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868680"/>
          </a:xfrm>
          <a:prstGeom prst="rect">
            <a:avLst/>
          </a:prstGeom>
          <a:solidFill>
            <a:srgbClr val="009D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b="1">
                <a:solidFill>
                  <a:srgbClr val="009DE0"/>
                </a:solidFill>
              </a:rPr>
              <a:t>Customer Retention &amp; Segmentation</a:t>
            </a:r>
          </a:p>
        </p:txBody>
      </p:sp>
      <p:pic>
        <p:nvPicPr>
          <p:cNvPr id="4" name="Picture 3" descr="06_customer_segmen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320" y="1051560"/>
            <a:ext cx="4496310" cy="4059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276088"/>
            <a:ext cx="11183112" cy="13258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Segments based on purchase frequency show where revenue concentration lives.</a:t>
            </a:r>
          </a:p>
          <a:p>
            <a:pPr>
              <a:defRPr sz="1600">
                <a:solidFill>
                  <a:srgbClr val="212121"/>
                </a:solidFill>
              </a:defRPr>
            </a:pPr>
            <a:r>
              <a:rPr b="1">
                <a:solidFill>
                  <a:srgbClr val="009DE0"/>
                </a:solidFill>
              </a:rPr>
              <a:t>• Retention is essential: repeat customers are disproportionately valuable.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