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x="12188952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868680"/>
          </a:xfrm>
          <a:prstGeom prst="rect">
            <a:avLst/>
          </a:prstGeom>
          <a:solidFill>
            <a:srgbClr val="009D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64592"/>
            <a:ext cx="1115568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FFFFFF"/>
                </a:solidFill>
              </a:defRPr>
            </a:pPr>
            <a:r>
              <a:t>Customer Retention &amp; Segmentation</a:t>
            </a:r>
          </a:p>
        </p:txBody>
      </p:sp>
      <p:pic>
        <p:nvPicPr>
          <p:cNvPr id="4" name="Picture 3" descr="06_customer_segment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6320" y="1051560"/>
            <a:ext cx="4496310" cy="40599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2920" y="5276088"/>
            <a:ext cx="11183112" cy="1325880"/>
          </a:xfrm>
          <a:prstGeom prst="rect">
            <a:avLst/>
          </a:prstGeom>
          <a:noFill/>
        </p:spPr>
        <p:txBody>
          <a:bodyPr wrap="square"/>
          <a:lstStyle/>
          <a:p>
            <a:pPr>
              <a:defRPr sz="1600">
                <a:solidFill>
                  <a:srgbClr val="212121"/>
                </a:solidFill>
              </a:defRPr>
            </a:pPr>
            <a:r>
              <a:t>• Segments based on purchase frequency show where revenue concentration lives.</a:t>
            </a:r>
          </a:p>
          <a:p>
            <a:pPr>
              <a:defRPr sz="1600">
                <a:solidFill>
                  <a:srgbClr val="212121"/>
                </a:solidFill>
              </a:defRPr>
            </a:pPr>
            <a:r>
              <a:t>• Retention is essential: repeat customers are disproportionately valuable.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868680"/>
          </a:xfrm>
          <a:prstGeom prst="rect">
            <a:avLst/>
          </a:prstGeom>
          <a:solidFill>
            <a:srgbClr val="009D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64592"/>
            <a:ext cx="1115568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FFFFFF"/>
                </a:solidFill>
              </a:defRPr>
            </a:pPr>
            <a:r>
              <a:t>Promo Effectiveness: First-Time Customers</a:t>
            </a:r>
          </a:p>
        </p:txBody>
      </p:sp>
      <p:pic>
        <p:nvPicPr>
          <p:cNvPr id="4" name="Picture 3" descr="05_promo_first_timer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3498" y="1051560"/>
            <a:ext cx="6141954" cy="40599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2920" y="5276088"/>
            <a:ext cx="11183112" cy="1325880"/>
          </a:xfrm>
          <a:prstGeom prst="rect">
            <a:avLst/>
          </a:prstGeom>
          <a:noFill/>
        </p:spPr>
        <p:txBody>
          <a:bodyPr wrap="square"/>
          <a:lstStyle/>
          <a:p>
            <a:pPr>
              <a:defRPr sz="1600">
                <a:solidFill>
                  <a:srgbClr val="212121"/>
                </a:solidFill>
              </a:defRPr>
            </a:pPr>
            <a:r>
              <a:t>• Promos contribute first-time customers, but not all first-time orders include promo items.</a:t>
            </a:r>
          </a:p>
          <a:p>
            <a:pPr>
              <a:defRPr sz="1600">
                <a:solidFill>
                  <a:srgbClr val="212121"/>
                </a:solidFill>
              </a:defRPr>
            </a:pPr>
            <a:r>
              <a:t>• Key question: do promo-acquired customers buy only discounted items?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868680"/>
          </a:xfrm>
          <a:prstGeom prst="rect">
            <a:avLst/>
          </a:prstGeom>
          <a:solidFill>
            <a:srgbClr val="009D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64592"/>
            <a:ext cx="1115568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FFFFFF"/>
                </a:solidFill>
              </a:defRPr>
            </a:pPr>
            <a:r>
              <a:t>Do Promo First-Timers Buy Promo-Only?</a:t>
            </a:r>
          </a:p>
        </p:txBody>
      </p:sp>
      <p:pic>
        <p:nvPicPr>
          <p:cNvPr id="4" name="Picture 3" descr="11_promo_only_first_purchas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5644" y="1051560"/>
            <a:ext cx="7217663" cy="40599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2920" y="5276088"/>
            <a:ext cx="11183112" cy="1325880"/>
          </a:xfrm>
          <a:prstGeom prst="rect">
            <a:avLst/>
          </a:prstGeom>
          <a:noFill/>
        </p:spPr>
        <p:txBody>
          <a:bodyPr wrap="square"/>
          <a:lstStyle/>
          <a:p>
            <a:pPr>
              <a:defRPr sz="1600">
                <a:solidFill>
                  <a:srgbClr val="212121"/>
                </a:solidFill>
              </a:defRPr>
            </a:pPr>
            <a:r>
              <a:t>• Among first purchases that included promos: 19/47 are promo-only.</a:t>
            </a:r>
          </a:p>
          <a:p>
            <a:pPr>
              <a:defRPr sz="1600">
                <a:solidFill>
                  <a:srgbClr val="212121"/>
                </a:solidFill>
              </a:defRPr>
            </a:pPr>
            <a:r>
              <a:t>• That equals 40.4% promo-only first purchases.</a:t>
            </a:r>
          </a:p>
          <a:p>
            <a:pPr>
              <a:defRPr sz="1600">
                <a:solidFill>
                  <a:srgbClr val="212121"/>
                </a:solidFill>
              </a:defRPr>
            </a:pPr>
            <a:r>
              <a:t>• Implication: promos likely attract customers who are price-sensitive; conversion to non-promo demand should be tracked.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868680"/>
          </a:xfrm>
          <a:prstGeom prst="rect">
            <a:avLst/>
          </a:prstGeom>
          <a:solidFill>
            <a:srgbClr val="009D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64592"/>
            <a:ext cx="1115568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FFFFFF"/>
                </a:solidFill>
              </a:defRPr>
            </a:pPr>
            <a:r>
              <a:t>Delivery Area &amp; Fee Structure</a:t>
            </a:r>
          </a:p>
        </p:txBody>
      </p:sp>
      <p:pic>
        <p:nvPicPr>
          <p:cNvPr id="4" name="Picture 3" descr="07_delivery_are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217675"/>
            <a:ext cx="11183112" cy="37277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2920" y="5276088"/>
            <a:ext cx="11183112" cy="1325880"/>
          </a:xfrm>
          <a:prstGeom prst="rect">
            <a:avLst/>
          </a:prstGeom>
          <a:noFill/>
        </p:spPr>
        <p:txBody>
          <a:bodyPr wrap="square"/>
          <a:lstStyle/>
          <a:p>
            <a:pPr>
              <a:defRPr sz="1600">
                <a:solidFill>
                  <a:srgbClr val="212121"/>
                </a:solidFill>
              </a:defRPr>
            </a:pPr>
            <a:r>
              <a:t>• Fee-to-basket ratio varies by distance bucket.</a:t>
            </a:r>
          </a:p>
          <a:p>
            <a:pPr>
              <a:defRPr sz="1600">
                <a:solidFill>
                  <a:srgbClr val="212121"/>
                </a:solidFill>
              </a:defRPr>
            </a:pPr>
            <a:r>
              <a:t>• Courier and Wolt service fees materially affect the customer spend experience for small baskets.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868680"/>
          </a:xfrm>
          <a:prstGeom prst="rect">
            <a:avLst/>
          </a:prstGeom>
          <a:solidFill>
            <a:srgbClr val="009D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64592"/>
            <a:ext cx="1115568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FFFFFF"/>
                </a:solidFill>
              </a:defRPr>
            </a:pPr>
            <a:r>
              <a:t>Appendix: Methodology &amp; Data Notes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280160"/>
            <a:ext cx="10972800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12121"/>
                </a:solidFill>
              </a:defRPr>
            </a:pPr>
            <a:r>
              <a:t>• Task 1: dbt + star schema + SCD Type 2 for item attributes at time of purchase.</a:t>
            </a:r>
          </a:p>
          <a:p>
            <a:pPr>
              <a:defRPr sz="1600">
                <a:solidFill>
                  <a:srgbClr val="212121"/>
                </a:solidFill>
              </a:defRPr>
            </a:pPr>
            <a:r>
              <a:t>• Task 2: metrics computed from mart tables; charts exported for business-friendly review.</a:t>
            </a:r>
          </a:p>
          <a:p>
            <a:pPr>
              <a:defRPr sz="1600">
                <a:solidFill>
                  <a:srgbClr val="212121"/>
                </a:solidFill>
              </a:defRPr>
            </a:pPr>
            <a:r>
              <a:t>• Data quality: duplicate item log rows were deduplicated; missing price values were imputed using last-known value.</a:t>
            </a:r>
          </a:p>
          <a:p>
            <a:pPr>
              <a:defRPr sz="1600">
                <a:solidFill>
                  <a:srgbClr val="212121"/>
                </a:solidFill>
              </a:defRPr>
            </a:pPr>
            <a:r>
              <a:t>• Deliverables: final datasets in `output/` + metrics CSVs used for charts.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868680"/>
          </a:xfrm>
          <a:prstGeom prst="rect">
            <a:avLst/>
          </a:prstGeom>
          <a:solidFill>
            <a:srgbClr val="009D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64592"/>
            <a:ext cx="1115568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FFFFFF"/>
                </a:solidFill>
              </a:defRPr>
            </a:pPr>
            <a:r>
              <a:t>Executive Summary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280160"/>
            <a:ext cx="10972800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12121"/>
                </a:solidFill>
              </a:defRPr>
            </a:pPr>
            <a:r>
              <a:t>• 98,871 orders across 2,001 customers generate about €445,434 in basket revenue.</a:t>
            </a:r>
          </a:p>
          <a:p>
            <a:pPr>
              <a:defRPr sz="1600">
                <a:solidFill>
                  <a:srgbClr val="212121"/>
                </a:solidFill>
              </a:defRPr>
            </a:pPr>
            <a:r>
              <a:t>• Top category by revenue: Crisp &amp; Snacks.</a:t>
            </a:r>
          </a:p>
          <a:p>
            <a:pPr>
              <a:defRPr sz="1600">
                <a:solidFill>
                  <a:srgbClr val="212121"/>
                </a:solidFill>
              </a:defRPr>
            </a:pPr>
            <a:r>
              <a:t>• Chocolate accelerates strongly in late 2023, indicating seasonal demand.</a:t>
            </a:r>
          </a:p>
          <a:p>
            <a:pPr>
              <a:defRPr sz="1600">
                <a:solidFill>
                  <a:srgbClr val="212121"/>
                </a:solidFill>
              </a:defRPr>
            </a:pPr>
            <a:r>
              <a:t>• Crisp &amp; Snacks stays consistently strong; cross-category baskets suggest bundling potential.</a:t>
            </a:r>
          </a:p>
          <a:p>
            <a:pPr>
              <a:defRPr sz="1600">
                <a:solidFill>
                  <a:srgbClr val="212121"/>
                </a:solidFill>
              </a:defRPr>
            </a:pPr>
            <a:r>
              <a:t>• Promo-acquired first customers: 47 first purchases include promo items; 40.4% are promo-only.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868680"/>
          </a:xfrm>
          <a:prstGeom prst="rect">
            <a:avLst/>
          </a:prstGeom>
          <a:solidFill>
            <a:srgbClr val="009D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64592"/>
            <a:ext cx="1115568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FFFFFF"/>
                </a:solidFill>
              </a:defRPr>
            </a:pPr>
            <a:r>
              <a:t>Category Performance Overview</a:t>
            </a:r>
          </a:p>
        </p:txBody>
      </p:sp>
      <p:pic>
        <p:nvPicPr>
          <p:cNvPr id="4" name="Picture 3" descr="01_category_performanc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091631"/>
            <a:ext cx="11183112" cy="397979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2920" y="5276088"/>
            <a:ext cx="11183112" cy="1325880"/>
          </a:xfrm>
          <a:prstGeom prst="rect">
            <a:avLst/>
          </a:prstGeom>
          <a:noFill/>
        </p:spPr>
        <p:txBody>
          <a:bodyPr wrap="square"/>
          <a:lstStyle/>
          <a:p>
            <a:pPr>
              <a:defRPr sz="1600">
                <a:solidFill>
                  <a:srgbClr val="212121"/>
                </a:solidFill>
              </a:defRPr>
            </a:pPr>
            <a:r>
              <a:t>• Crisp &amp; Snacks leads on both revenue and units.</a:t>
            </a:r>
          </a:p>
          <a:p>
            <a:pPr>
              <a:defRPr sz="1600">
                <a:solidFill>
                  <a:srgbClr val="212121"/>
                </a:solidFill>
              </a:defRPr>
            </a:pPr>
            <a:r>
              <a:t>• Chocolate is the key growth driver in H2.</a:t>
            </a:r>
          </a:p>
          <a:p>
            <a:pPr>
              <a:defRPr sz="1600">
                <a:solidFill>
                  <a:srgbClr val="212121"/>
                </a:solidFill>
              </a:defRPr>
            </a:pPr>
            <a:r>
              <a:t>• Smaller categories remain opportunities but may need assortment/promotion tuning.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868680"/>
          </a:xfrm>
          <a:prstGeom prst="rect">
            <a:avLst/>
          </a:prstGeom>
          <a:solidFill>
            <a:srgbClr val="009D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64592"/>
            <a:ext cx="1115568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FFFFFF"/>
                </a:solidFill>
              </a:defRPr>
            </a:pPr>
            <a:r>
              <a:t>Star Products (by Revenue per Category)</a:t>
            </a:r>
          </a:p>
        </p:txBody>
      </p:sp>
      <p:pic>
        <p:nvPicPr>
          <p:cNvPr id="4" name="Picture 3" descr="02_star_product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6676" y="1051560"/>
            <a:ext cx="6115599" cy="40599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2920" y="5276088"/>
            <a:ext cx="11183112" cy="1325880"/>
          </a:xfrm>
          <a:prstGeom prst="rect">
            <a:avLst/>
          </a:prstGeom>
          <a:noFill/>
        </p:spPr>
        <p:txBody>
          <a:bodyPr wrap="square"/>
          <a:lstStyle/>
          <a:p>
            <a:pPr>
              <a:defRPr sz="1600">
                <a:solidFill>
                  <a:srgbClr val="212121"/>
                </a:solidFill>
              </a:defRPr>
            </a:pPr>
            <a:r>
              <a:t>• Within every category, a small set of items drives most revenue (Pareto-style concentration).</a:t>
            </a:r>
          </a:p>
          <a:p>
            <a:pPr>
              <a:defRPr sz="1600">
                <a:solidFill>
                  <a:srgbClr val="212121"/>
                </a:solidFill>
              </a:defRPr>
            </a:pPr>
            <a:r>
              <a:t>• Star products are the best candidates for targeted promotions and merchandising.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868680"/>
          </a:xfrm>
          <a:prstGeom prst="rect">
            <a:avLst/>
          </a:prstGeom>
          <a:solidFill>
            <a:srgbClr val="009D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64592"/>
            <a:ext cx="1115568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FFFFFF"/>
                </a:solidFill>
              </a:defRPr>
            </a:pPr>
            <a:r>
              <a:t>Seasonal Patterns: Monthly Revenue</a:t>
            </a:r>
          </a:p>
        </p:txBody>
      </p:sp>
      <p:pic>
        <p:nvPicPr>
          <p:cNvPr id="4" name="Picture 3" descr="03_monthly_trend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601" y="1051560"/>
            <a:ext cx="9837749" cy="40599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2920" y="5276088"/>
            <a:ext cx="11183112" cy="1325880"/>
          </a:xfrm>
          <a:prstGeom prst="rect">
            <a:avLst/>
          </a:prstGeom>
          <a:noFill/>
        </p:spPr>
        <p:txBody>
          <a:bodyPr wrap="square"/>
          <a:lstStyle/>
          <a:p>
            <a:pPr>
              <a:defRPr sz="1600">
                <a:solidFill>
                  <a:srgbClr val="212121"/>
                </a:solidFill>
              </a:defRPr>
            </a:pPr>
            <a:r>
              <a:t>• Chocolate shows pronounced growth from around August onwards.</a:t>
            </a:r>
          </a:p>
          <a:p>
            <a:pPr>
              <a:defRPr sz="1600">
                <a:solidFill>
                  <a:srgbClr val="212121"/>
                </a:solidFill>
              </a:defRPr>
            </a:pPr>
            <a:r>
              <a:t>• Several smaller confectionary categories shift sharply across mid-year (possible catalog/promo changes).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868680"/>
          </a:xfrm>
          <a:prstGeom prst="rect">
            <a:avLst/>
          </a:prstGeom>
          <a:solidFill>
            <a:srgbClr val="009D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64592"/>
            <a:ext cx="1115568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FFFFFF"/>
                </a:solidFill>
              </a:defRPr>
            </a:pPr>
            <a:r>
              <a:t>Underperforming Categories</a:t>
            </a:r>
          </a:p>
        </p:txBody>
      </p:sp>
      <p:pic>
        <p:nvPicPr>
          <p:cNvPr id="4" name="Picture 3" descr="08_weekly_trend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108511"/>
            <a:ext cx="11183112" cy="39460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2920" y="5276088"/>
            <a:ext cx="11183112" cy="1325880"/>
          </a:xfrm>
          <a:prstGeom prst="rect">
            <a:avLst/>
          </a:prstGeom>
          <a:noFill/>
        </p:spPr>
        <p:txBody>
          <a:bodyPr wrap="square"/>
          <a:lstStyle/>
          <a:p>
            <a:pPr>
              <a:defRPr sz="1600">
                <a:solidFill>
                  <a:srgbClr val="212121"/>
                </a:solidFill>
              </a:defRPr>
            </a:pPr>
            <a:r>
              <a:t>• Underperformers identified by comparing H1 vs H2 2023 revenue by category.</a:t>
            </a:r>
          </a:p>
          <a:p>
            <a:pPr>
              <a:defRPr sz="1600">
                <a:solidFill>
                  <a:srgbClr val="212121"/>
                </a:solidFill>
              </a:defRPr>
            </a:pPr>
            <a:r>
              <a:t>• Worst performer: Cookies (66.4% H2 vs H1).</a:t>
            </a:r>
          </a:p>
          <a:p>
            <a:pPr>
              <a:defRPr sz="1600">
                <a:solidFill>
                  <a:srgbClr val="212121"/>
                </a:solidFill>
              </a:defRPr>
            </a:pPr>
            <a:r>
              <a:t>• Second worst: Toffee, Fudge &amp; Nougat (109.2% H2 vs H1).</a:t>
            </a:r>
          </a:p>
          <a:p>
            <a:pPr>
              <a:defRPr sz="1600">
                <a:solidFill>
                  <a:srgbClr val="212121"/>
                </a:solidFill>
              </a:defRPr>
            </a:pPr>
            <a:r>
              <a:t>• Next step: verify whether the decline aligns with fewer promos, weaker star products, or assortment changes.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868680"/>
          </a:xfrm>
          <a:prstGeom prst="rect">
            <a:avLst/>
          </a:prstGeom>
          <a:solidFill>
            <a:srgbClr val="009D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64592"/>
            <a:ext cx="1115568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FFFFFF"/>
                </a:solidFill>
              </a:defRPr>
            </a:pPr>
            <a:r>
              <a:t>Market Basket: Category Co-Purchase</a:t>
            </a:r>
          </a:p>
        </p:txBody>
      </p:sp>
      <p:pic>
        <p:nvPicPr>
          <p:cNvPr id="4" name="Picture 3" descr="04_market_baske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873" y="1051560"/>
            <a:ext cx="5111204" cy="40599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2920" y="5276088"/>
            <a:ext cx="11183112" cy="1325880"/>
          </a:xfrm>
          <a:prstGeom prst="rect">
            <a:avLst/>
          </a:prstGeom>
          <a:noFill/>
        </p:spPr>
        <p:txBody>
          <a:bodyPr wrap="square"/>
          <a:lstStyle/>
          <a:p>
            <a:pPr>
              <a:defRPr sz="1600">
                <a:solidFill>
                  <a:srgbClr val="212121"/>
                </a:solidFill>
              </a:defRPr>
            </a:pPr>
            <a:r>
              <a:t>• Orders often include a single category, but meaningful cross-category co-purchases exist.</a:t>
            </a:r>
          </a:p>
          <a:p>
            <a:pPr>
              <a:defRPr sz="1600">
                <a:solidFill>
                  <a:srgbClr val="212121"/>
                </a:solidFill>
              </a:defRPr>
            </a:pPr>
            <a:r>
              <a:t>• Promoting the most common co-occurrence pairs could increase basket size.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868680"/>
          </a:xfrm>
          <a:prstGeom prst="rect">
            <a:avLst/>
          </a:prstGeom>
          <a:solidFill>
            <a:srgbClr val="009D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64592"/>
            <a:ext cx="1115568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FFFFFF"/>
                </a:solidFill>
              </a:defRPr>
            </a:pPr>
            <a:r>
              <a:t>Weekly Consumption Trends</a:t>
            </a:r>
          </a:p>
        </p:txBody>
      </p:sp>
      <p:pic>
        <p:nvPicPr>
          <p:cNvPr id="4" name="Picture 3" descr="08_weekly_trend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108511"/>
            <a:ext cx="11183112" cy="39460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2920" y="5276088"/>
            <a:ext cx="11183112" cy="1325880"/>
          </a:xfrm>
          <a:prstGeom prst="rect">
            <a:avLst/>
          </a:prstGeom>
          <a:noFill/>
        </p:spPr>
        <p:txBody>
          <a:bodyPr wrap="square"/>
          <a:lstStyle/>
          <a:p>
            <a:pPr>
              <a:defRPr sz="1600">
                <a:solidFill>
                  <a:srgbClr val="212121"/>
                </a:solidFill>
              </a:defRPr>
            </a:pPr>
            <a:r>
              <a:t>• Weekly revenue curves highlight when each category ramps up or fades.</a:t>
            </a:r>
          </a:p>
          <a:p>
            <a:pPr>
              <a:defRPr sz="1600">
                <a:solidFill>
                  <a:srgbClr val="212121"/>
                </a:solidFill>
              </a:defRPr>
            </a:pPr>
            <a:r>
              <a:t>• Use these trends to time promotions and to anticipate shifts in demand.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868680"/>
          </a:xfrm>
          <a:prstGeom prst="rect">
            <a:avLst/>
          </a:prstGeom>
          <a:solidFill>
            <a:srgbClr val="009D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164592"/>
            <a:ext cx="1115568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FFFFFF"/>
                </a:solidFill>
              </a:defRPr>
            </a:pPr>
            <a:r>
              <a:t>Consumption by Day of Week</a:t>
            </a:r>
          </a:p>
        </p:txBody>
      </p:sp>
      <p:pic>
        <p:nvPicPr>
          <p:cNvPr id="4" name="Picture 3" descr="09_day_of_wee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921" y="1051560"/>
            <a:ext cx="8175109" cy="40599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2920" y="5276088"/>
            <a:ext cx="11183112" cy="1325880"/>
          </a:xfrm>
          <a:prstGeom prst="rect">
            <a:avLst/>
          </a:prstGeom>
          <a:noFill/>
        </p:spPr>
        <p:txBody>
          <a:bodyPr wrap="square"/>
          <a:lstStyle/>
          <a:p>
            <a:pPr>
              <a:defRPr sz="1600">
                <a:solidFill>
                  <a:srgbClr val="212121"/>
                </a:solidFill>
              </a:defRPr>
            </a:pPr>
            <a:r>
              <a:t>• Day-of-week patterns are visible when revenue is stacked by category.</a:t>
            </a:r>
          </a:p>
          <a:p>
            <a:pPr>
              <a:defRPr sz="1600">
                <a:solidFill>
                  <a:srgbClr val="212121"/>
                </a:solidFill>
              </a:defRPr>
            </a:pPr>
            <a:r>
              <a:t>• This can support promo scheduling and courier capacity planning.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